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394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rbel" panose="020B0503020204020204" pitchFamily="34" charset="0"/>
      <p:regular r:id="rId8"/>
      <p:bold r:id="rId9"/>
      <p:italic r:id="rId10"/>
      <p:boldItalic r:id="rId11"/>
    </p:embeddedFont>
    <p:embeddedFont>
      <p:font typeface="Noto Sans Symbol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520">
          <p15:clr>
            <a:srgbClr val="A4A3A4"/>
          </p15:clr>
        </p15:guide>
        <p15:guide id="2" orient="horz" pos="2640">
          <p15:clr>
            <a:srgbClr val="A4A3A4"/>
          </p15:clr>
        </p15:guide>
        <p15:guide id="3" pos="508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gPFjAIqUPh6Ti1+6tLDRJgyLPK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54D"/>
    <a:srgbClr val="6C57DE"/>
    <a:srgbClr val="8C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90E68-532D-42C7-8378-3C479B0BF27F}">
  <a:tblStyle styleId="{E7290E68-532D-42C7-8378-3C479B0BF2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tcBdr/>
        <a:fill>
          <a:solidFill>
            <a:srgbClr val="CDCD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CD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24" y="68"/>
      </p:cViewPr>
      <p:guideLst>
        <p:guide pos="2520"/>
        <p:guide orient="horz" pos="264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72" Type="http://customschemas.google.com/relationships/presentationmetadata" Target="metadata"/><Relationship Id="rId3" Type="http://schemas.openxmlformats.org/officeDocument/2006/relationships/notesMaster" Target="notesMasters/notesMaster1.xml"/><Relationship Id="rId76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74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73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85800" y="174840"/>
            <a:ext cx="10820400" cy="57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685800" y="1143005"/>
            <a:ext cx="10820400" cy="533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Noto Sans Symbols"/>
              <a:buChar char="⮚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Font typeface="Arial"/>
              <a:buChar char="•"/>
              <a:defRPr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Font typeface="Courier New"/>
              <a:buChar char="o"/>
              <a:defRPr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Font typeface="Corbel"/>
              <a:buChar char="⁻"/>
              <a:defRPr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3360234" y="6623824"/>
            <a:ext cx="5478966" cy="23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Google Shape;25;p22"/>
          <p:cNvCxnSpPr/>
          <p:nvPr/>
        </p:nvCxnSpPr>
        <p:spPr>
          <a:xfrm>
            <a:off x="0" y="914400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1C243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>
            <a:spLocks noGrp="1"/>
          </p:cNvSpPr>
          <p:nvPr>
            <p:ph type="title"/>
          </p:nvPr>
        </p:nvSpPr>
        <p:spPr>
          <a:xfrm rot="5400000">
            <a:off x="7090569" y="1908969"/>
            <a:ext cx="5897562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 rot="5400000">
            <a:off x="1756569" y="-643731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FFFFFF"/>
            </a:gs>
            <a:gs pos="72000">
              <a:schemeClr val="lt2"/>
            </a:gs>
            <a:gs pos="100000">
              <a:srgbClr val="CCD2D2"/>
            </a:gs>
          </a:gsLst>
          <a:lin ang="54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/>
          <p:nvPr/>
        </p:nvSpPr>
        <p:spPr>
          <a:xfrm>
            <a:off x="0" y="0"/>
            <a:ext cx="12188826" cy="457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7"/>
          <p:cNvSpPr/>
          <p:nvPr/>
        </p:nvSpPr>
        <p:spPr>
          <a:xfrm>
            <a:off x="-1" y="411480"/>
            <a:ext cx="12188826" cy="45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5200"/>
              <a:buNone/>
              <a:defRPr sz="5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120"/>
              <a:buNone/>
              <a:defRPr sz="14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120"/>
              <a:buNone/>
              <a:defRPr sz="14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120"/>
              <a:buNone/>
              <a:defRPr sz="14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120"/>
              <a:buNone/>
              <a:defRPr sz="14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1341120" y="1901952"/>
            <a:ext cx="457200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▪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Char char="▪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6278880" y="1901952"/>
            <a:ext cx="457200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▪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Char char="▪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  <a:defRPr sz="2200" b="0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2"/>
          </p:nvPr>
        </p:nvSpPr>
        <p:spPr>
          <a:xfrm>
            <a:off x="134112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▪"/>
              <a:defRPr sz="1800"/>
            </a:lvl1pPr>
            <a:lvl2pPr marL="914400" lvl="1" indent="-3098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▪"/>
              <a:defRPr sz="1600"/>
            </a:lvl2pPr>
            <a:lvl3pPr marL="1371600" lvl="2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3pPr>
            <a:lvl4pPr marL="1828800" lvl="3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Char char="▪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Char char="▪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3"/>
          </p:nvPr>
        </p:nvSpPr>
        <p:spPr>
          <a:xfrm>
            <a:off x="627888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  <a:defRPr sz="2200" b="0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4"/>
          </p:nvPr>
        </p:nvSpPr>
        <p:spPr>
          <a:xfrm>
            <a:off x="627888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▪"/>
              <a:defRPr sz="1800"/>
            </a:lvl1pPr>
            <a:lvl2pPr marL="914400" lvl="1" indent="-3098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▪"/>
              <a:defRPr sz="1600"/>
            </a:lvl2pPr>
            <a:lvl3pPr marL="1371600" lvl="2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3pPr>
            <a:lvl4pPr marL="1828800" lvl="3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Char char="▪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Char char="▪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60"/>
              <a:buChar char="▪"/>
              <a:defRPr sz="1200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 sz="3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760412" y="4367308"/>
            <a:ext cx="3200400" cy="162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2"/>
          </p:nvPr>
        </p:nvSpPr>
        <p:spPr>
          <a:xfrm>
            <a:off x="4494212" y="685800"/>
            <a:ext cx="72390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▪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Char char="▪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/>
          <p:nvPr/>
        </p:nvSpPr>
        <p:spPr>
          <a:xfrm>
            <a:off x="0" y="0"/>
            <a:ext cx="4873752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760412" y="4367308"/>
            <a:ext cx="3200400" cy="162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2"/>
          </p:nvPr>
        </p:nvSpPr>
        <p:spPr>
          <a:xfrm>
            <a:off x="5362892" y="685800"/>
            <a:ext cx="637032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▪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Char char="▪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20"/>
              <a:buChar char="▪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Char char="▪"/>
              <a:defRPr sz="1400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rgbClr val="CCD2D2"/>
          </a:solidFill>
          <a:ln>
            <a:noFill/>
          </a:ln>
        </p:spPr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7923214" y="4355592"/>
            <a:ext cx="3200400" cy="16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 rot="5400000">
            <a:off x="4032187" y="-789115"/>
            <a:ext cx="4127627" cy="950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ftr" idx="11"/>
          </p:nvPr>
        </p:nvSpPr>
        <p:spPr>
          <a:xfrm>
            <a:off x="1341120" y="6617916"/>
            <a:ext cx="9509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sldNum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2000">
              <a:schemeClr val="lt2"/>
            </a:gs>
            <a:gs pos="100000">
              <a:srgbClr val="CCD2D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1587" y="6583680"/>
            <a:ext cx="12188826" cy="27432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1587" y="6583680"/>
            <a:ext cx="12188826" cy="45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1C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4x7xvd-2e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F72F-30DF-CC9C-444E-75006D2B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118" y="200602"/>
            <a:ext cx="7893903" cy="5712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NCAA-compliant app to direct-pay student athletes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E45BF-D744-0C03-0D59-B0E891E350AF}"/>
              </a:ext>
            </a:extLst>
          </p:cNvPr>
          <p:cNvSpPr txBox="1"/>
          <p:nvPr/>
        </p:nvSpPr>
        <p:spPr>
          <a:xfrm>
            <a:off x="1943178" y="1071726"/>
            <a:ext cx="4794728" cy="147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1800" b="1" dirty="0">
                <a:solidFill>
                  <a:srgbClr val="6C57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MYNILPAY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 fontAlgn="base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myNILpay is a first-of-its-kind payment platform that allows sports fans an NCAA compliant method to direct-pay student athletes, providing an opportunity for </a:t>
            </a:r>
            <a:r>
              <a:rPr lang="en-US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 athletes, men and women, revenue and non-revenue sports to monetize their Name, Image and Likeness (NIL) rights.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38E338-20E5-6748-98A0-A7C08AF434C7}"/>
              </a:ext>
            </a:extLst>
          </p:cNvPr>
          <p:cNvSpPr txBox="1"/>
          <p:nvPr/>
        </p:nvSpPr>
        <p:spPr>
          <a:xfrm>
            <a:off x="1915074" y="3519939"/>
            <a:ext cx="4782117" cy="1173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exchange for the payment to the athlete, the fan will receive a unique digital asset featuring the athlete’s name and digital signature. By digitally signing the asset, the athlete has fulfilled the NCAA quid-pro-quo requirement and does not need to take any other action.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4FB381-C196-91F4-A521-08BD806FFA73}"/>
              </a:ext>
            </a:extLst>
          </p:cNvPr>
          <p:cNvSpPr txBox="1"/>
          <p:nvPr/>
        </p:nvSpPr>
        <p:spPr>
          <a:xfrm>
            <a:off x="1915076" y="3229575"/>
            <a:ext cx="352552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US" sz="1800" b="1" kern="600" dirty="0">
                <a:gradFill>
                  <a:gsLst>
                    <a:gs pos="0">
                      <a:srgbClr val="8A67FE"/>
                    </a:gs>
                    <a:gs pos="100000">
                      <a:srgbClr val="592EE5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complies</a:t>
            </a:r>
            <a:r>
              <a:rPr lang="en-US" sz="1800" b="1" kern="600" dirty="0">
                <a:solidFill>
                  <a:srgbClr val="2020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kern="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NCAA requirements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34B786-EE02-6186-A6CD-2F9BDDDC33C9}"/>
              </a:ext>
            </a:extLst>
          </p:cNvPr>
          <p:cNvCxnSpPr/>
          <p:nvPr/>
        </p:nvCxnSpPr>
        <p:spPr>
          <a:xfrm>
            <a:off x="6886378" y="1089674"/>
            <a:ext cx="69368" cy="5292207"/>
          </a:xfrm>
          <a:prstGeom prst="line">
            <a:avLst/>
          </a:prstGeom>
          <a:ln w="38100">
            <a:solidFill>
              <a:srgbClr val="240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03AB6E-60F4-6246-2C9F-CFFE1C6E57B1}"/>
              </a:ext>
            </a:extLst>
          </p:cNvPr>
          <p:cNvSpPr txBox="1"/>
          <p:nvPr/>
        </p:nvSpPr>
        <p:spPr>
          <a:xfrm>
            <a:off x="7144933" y="1053708"/>
            <a:ext cx="4794728" cy="25103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10000"/>
              </a:lnSpc>
              <a:tabLst>
                <a:tab pos="568325" algn="l"/>
              </a:tabLst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I </a:t>
            </a:r>
            <a:r>
              <a:rPr lang="en-US" sz="1800" b="1" dirty="0">
                <a:solidFill>
                  <a:srgbClr val="6C57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MONETIZE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 NIL ON MYNILPAY?</a:t>
            </a:r>
          </a:p>
          <a:p>
            <a:pPr fontAlgn="base">
              <a:lnSpc>
                <a:spcPct val="110000"/>
              </a:lnSpc>
            </a:pPr>
            <a:endParaRPr lang="en-US" sz="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myNILpay with your friends and family and encourage them to tell others to download the app and support you by direct-paying you.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your myNILpay profile on your social media and encourage your followers to support you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Re-share posts about your achievements and ask fans to support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5159A-3830-EB48-B3C9-C4506ED90925}"/>
              </a:ext>
            </a:extLst>
          </p:cNvPr>
          <p:cNvSpPr txBox="1"/>
          <p:nvPr/>
        </p:nvSpPr>
        <p:spPr>
          <a:xfrm>
            <a:off x="181131" y="4806070"/>
            <a:ext cx="4199175" cy="19517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I SIGN UP?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the myNILpay app on the Apple app store or Google Play Store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 as an NCAA athlete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your Bank Account 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 accepting payments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on your socials and tag @mynilpay</a:t>
            </a:r>
          </a:p>
          <a:p>
            <a:pPr marL="228600" indent="-228600" fontAlgn="base">
              <a:lnSpc>
                <a:spcPct val="110000"/>
              </a:lnSpc>
              <a:buAutoNum type="arabicPeriod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5B31E-FE02-8530-A0EF-B521848397EC}"/>
              </a:ext>
            </a:extLst>
          </p:cNvPr>
          <p:cNvSpPr txBox="1"/>
          <p:nvPr/>
        </p:nvSpPr>
        <p:spPr>
          <a:xfrm>
            <a:off x="5715565" y="4690935"/>
            <a:ext cx="918511" cy="17235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US" kern="600" dirty="0">
                <a:solidFill>
                  <a:srgbClr val="6C57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video to watch sign-up tutorial </a:t>
            </a:r>
          </a:p>
          <a:p>
            <a:pPr fontAlgn="base"/>
            <a:r>
              <a:rPr lang="en-US" kern="600" dirty="0">
                <a:solidFill>
                  <a:srgbClr val="6C57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visit myNILPay YouTube channel</a:t>
            </a:r>
          </a:p>
        </p:txBody>
      </p:sp>
      <p:pic>
        <p:nvPicPr>
          <p:cNvPr id="20" name="Picture 3" descr="A screenshot of a baseball player&#10;&#10;Description automatically generated with medium confidence">
            <a:extLst>
              <a:ext uri="{FF2B5EF4-FFF2-40B4-BE49-F238E27FC236}">
                <a16:creationId xmlns:a16="http://schemas.microsoft.com/office/drawing/2014/main" id="{ACBB476C-245C-9722-B54C-D5103530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5"/>
          <a:stretch/>
        </p:blipFill>
        <p:spPr bwMode="auto">
          <a:xfrm>
            <a:off x="7200644" y="3915642"/>
            <a:ext cx="2430362" cy="174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EF5002-E552-45D6-3191-E47B6959976D}"/>
              </a:ext>
            </a:extLst>
          </p:cNvPr>
          <p:cNvSpPr/>
          <p:nvPr/>
        </p:nvSpPr>
        <p:spPr>
          <a:xfrm>
            <a:off x="1794706" y="2707689"/>
            <a:ext cx="5091672" cy="423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Insider: ‘THE VENMO OF NIL’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56D01952-EE6A-A044-14CC-647434E3F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31" y="1123436"/>
            <a:ext cx="1613575" cy="3498132"/>
          </a:xfrm>
          <a:prstGeom prst="rect">
            <a:avLst/>
          </a:prstGeom>
          <a:ln w="38100">
            <a:solidFill>
              <a:srgbClr val="6C57DE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9E1F4B-F705-5316-0E8A-C54D97C18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654"/>
          <a:stretch/>
        </p:blipFill>
        <p:spPr>
          <a:xfrm>
            <a:off x="7202726" y="3913313"/>
            <a:ext cx="2441668" cy="1771137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0420371F-1490-81BC-CD66-5E57913ED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2"/>
          <a:stretch/>
        </p:blipFill>
        <p:spPr bwMode="auto">
          <a:xfrm>
            <a:off x="7996267" y="4731066"/>
            <a:ext cx="2889958" cy="1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person throwing a basketball&#10;&#10;Description automatically generated">
            <a:extLst>
              <a:ext uri="{FF2B5EF4-FFF2-40B4-BE49-F238E27FC236}">
                <a16:creationId xmlns:a16="http://schemas.microsoft.com/office/drawing/2014/main" id="{4695C641-E7AE-E2BA-FE4F-A3AB3BE30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460" y="3633442"/>
            <a:ext cx="1722737" cy="2652308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1769AD17-DA7D-68FF-3E61-34485C6D8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03" y="159229"/>
            <a:ext cx="3406806" cy="56780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FA3C2AB4-FA3F-BFBF-50EF-2043FDAEC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864" y="4494650"/>
            <a:ext cx="993077" cy="20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rgbClr val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229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Courier New</vt:lpstr>
      <vt:lpstr>Noto Sans Symbols</vt:lpstr>
      <vt:lpstr>Calibri</vt:lpstr>
      <vt:lpstr>Corbel</vt:lpstr>
      <vt:lpstr>Banded Design Blue 16x9</vt:lpstr>
      <vt:lpstr>NCAA-compliant app to direct-pay student athletes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myNILpay Pitch Deck</dc:title>
  <dc:creator>Brent Chapman</dc:creator>
  <cp:lastModifiedBy>Adam Mack</cp:lastModifiedBy>
  <cp:revision>107</cp:revision>
  <dcterms:created xsi:type="dcterms:W3CDTF">2020-06-30T14:13:59Z</dcterms:created>
  <dcterms:modified xsi:type="dcterms:W3CDTF">2023-07-12T19:56:11Z</dcterms:modified>
</cp:coreProperties>
</file>